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Pretendard SemiBold"/>
      <p:bold r:id="rId13"/>
    </p:embeddedFont>
    <p:embeddedFont>
      <p:font typeface="Pretendard Regular"/>
      <p:regular r:id="rId14"/>
    </p:embeddedFont>
    <p:embeddedFont>
      <p:font typeface="Pretendard Light"/>
      <p:regular r:id="rId15"/>
    </p:embeddedFont>
    <p:embeddedFont>
      <p:font typeface="Pretendard Bold"/>
      <p:bold r:id="rId16"/>
    </p:embeddedFont>
    <p:embeddedFont>
      <p:font typeface="Ostrich Sans Black"/>
      <p:bold r:id="rId17"/>
    </p:embeddedFont>
    <p:embeddedFont>
      <p:font typeface="Pretendard Medium"/>
      <p:bold r:id="rId18"/>
    </p:embeddedFont>
    <p:embeddedFont>
      <p:font typeface="Pretendard ExtraLight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.fntdata" Type="http://schemas.openxmlformats.org/officeDocument/2006/relationships/font"/><Relationship Id="rId14" Target="fonts/font2.fntdata" Type="http://schemas.openxmlformats.org/officeDocument/2006/relationships/font"/><Relationship Id="rId15" Target="fonts/font3.fntdata" Type="http://schemas.openxmlformats.org/officeDocument/2006/relationships/font"/><Relationship Id="rId16" Target="fonts/font4.fntdata" Type="http://schemas.openxmlformats.org/officeDocument/2006/relationships/font"/><Relationship Id="rId17" Target="fonts/font5.fntdata" Type="http://schemas.openxmlformats.org/officeDocument/2006/relationships/font"/><Relationship Id="rId18" Target="fonts/font6.fntdata" Type="http://schemas.openxmlformats.org/officeDocument/2006/relationships/font"/><Relationship Id="rId19" Target="fonts/font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3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0.png" Type="http://schemas.openxmlformats.org/officeDocument/2006/relationships/image"/><Relationship Id="rId11" Target="../media/image21.png" Type="http://schemas.openxmlformats.org/officeDocument/2006/relationships/image"/><Relationship Id="rId12" Target="../media/image22.png" Type="http://schemas.openxmlformats.org/officeDocument/2006/relationships/image"/><Relationship Id="rId13" Target="../media/image23.png" Type="http://schemas.openxmlformats.org/officeDocument/2006/relationships/image"/><Relationship Id="rId14" Target="../media/image24.png" Type="http://schemas.openxmlformats.org/officeDocument/2006/relationships/image"/><Relationship Id="rId15" Target="../media/image8.png" Type="http://schemas.openxmlformats.org/officeDocument/2006/relationships/image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Relationship Id="rId7" Target="../media/image17.png" Type="http://schemas.openxmlformats.org/officeDocument/2006/relationships/image"/><Relationship Id="rId8" Target="../media/image18.png" Type="http://schemas.openxmlformats.org/officeDocument/2006/relationships/image"/><Relationship Id="rId9" Target="../media/image1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5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Relationship Id="rId6" Target="../media/image28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9.png" Type="http://schemas.openxmlformats.org/officeDocument/2006/relationships/image"/><Relationship Id="rId4" Target="../media/image30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1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32.png" Type="http://schemas.openxmlformats.org/officeDocument/2006/relationships/image"/><Relationship Id="rId9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69900" y="9334500"/>
            <a:ext cx="17335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82600" y="5245100"/>
            <a:ext cx="17335500" cy="3429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039600" y="3149600"/>
            <a:ext cx="3048000" cy="1270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550900" y="7505700"/>
            <a:ext cx="419100" cy="4191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3652500" y="7607300"/>
            <a:ext cx="215900" cy="2159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550900" y="6743700"/>
            <a:ext cx="419100" cy="4191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3652500" y="6883400"/>
            <a:ext cx="215900" cy="152400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550900" y="5994400"/>
            <a:ext cx="419100" cy="4191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3665200" y="6108700"/>
            <a:ext cx="203200" cy="1905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952500"/>
            <a:ext cx="17335500" cy="12700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5905500" y="9525000"/>
            <a:ext cx="6477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 spc="600">
                <a:solidFill>
                  <a:srgbClr val="000000"/>
                </a:solidFill>
                <a:latin typeface="Pretendard SemiBold"/>
              </a:rPr>
              <a:t>2080 - 2090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109700" y="7467600"/>
            <a:ext cx="33401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 spc="100">
                <a:solidFill>
                  <a:srgbClr val="000000"/>
                </a:solidFill>
                <a:latin typeface="Pretendard Regular"/>
              </a:rPr>
              <a:t>@miricanvas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109700" y="6718300"/>
            <a:ext cx="33401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 spc="100">
                <a:solidFill>
                  <a:srgbClr val="000000"/>
                </a:solidFill>
                <a:latin typeface="Pretendard Regular"/>
              </a:rPr>
              <a:t>0000@miridih.com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109700" y="5969000"/>
            <a:ext cx="30226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 spc="100">
                <a:solidFill>
                  <a:srgbClr val="000000"/>
                </a:solidFill>
                <a:latin typeface="Pretendard Regular"/>
              </a:rPr>
              <a:t>010-0000-0000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109700" y="1752600"/>
            <a:ext cx="3708400" cy="1295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0350"/>
              </a:lnSpc>
            </a:pPr>
            <a:r>
              <a:rPr lang="en-US" sz="3600" b="false" i="false" u="none" strike="noStrike" spc="200">
                <a:solidFill>
                  <a:srgbClr val="000000"/>
                </a:solidFill>
                <a:latin typeface="Pretendard SemiBold"/>
              </a:rPr>
              <a:t>KIM,MI-RI</a:t>
            </a:r>
          </a:p>
          <a:p>
            <a:pPr algn="l" lvl="0">
              <a:lnSpc>
                <a:spcPct val="120350"/>
              </a:lnSpc>
            </a:pPr>
            <a:r>
              <a:rPr lang="ko-KR" sz="3600" b="false" i="false" u="none" strike="noStrike" spc="200">
                <a:solidFill>
                  <a:srgbClr val="000000"/>
                </a:solidFill>
                <a:ea typeface="Pretendard Light"/>
              </a:rPr>
              <a:t>김미리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62000" y="3937000"/>
            <a:ext cx="78486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000" b="false" i="false" u="none" strike="noStrike" spc="100">
                <a:solidFill>
                  <a:srgbClr val="000000"/>
                </a:solidFill>
                <a:ea typeface="Pretendard Bold"/>
              </a:rPr>
              <a:t>뽑아서</a:t>
            </a:r>
            <a:r>
              <a:rPr lang="en-US" sz="30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 spc="100">
                <a:solidFill>
                  <a:srgbClr val="000000"/>
                </a:solidFill>
                <a:ea typeface="Pretendard Regular"/>
              </a:rPr>
              <a:t>제출하는</a:t>
            </a:r>
            <a:r>
              <a:rPr lang="en-US" sz="30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 spc="100">
                <a:solidFill>
                  <a:srgbClr val="000000"/>
                </a:solidFill>
                <a:ea typeface="Pretendard Regular"/>
              </a:rPr>
              <a:t>포트폴리오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35000" y="1104900"/>
            <a:ext cx="12357100" cy="3022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7000" b="false" i="false" u="none" strike="noStrike" spc="-200">
                <a:solidFill>
                  <a:srgbClr val="000000"/>
                </a:solidFill>
                <a:latin typeface="Pretendard Bold"/>
              </a:rPr>
              <a:t>P</a:t>
            </a:r>
            <a:r>
              <a:rPr lang="en-US" sz="17000" b="false" i="false" u="none" strike="noStrike" spc="-200">
                <a:solidFill>
                  <a:srgbClr val="DCD5C3"/>
                </a:solidFill>
                <a:latin typeface="Pretendard Bold"/>
              </a:rPr>
              <a:t>O</a:t>
            </a:r>
            <a:r>
              <a:rPr lang="en-US" sz="17000" b="false" i="false" u="none" strike="noStrike" spc="-200">
                <a:solidFill>
                  <a:srgbClr val="000000"/>
                </a:solidFill>
                <a:latin typeface="Pretendard Bold"/>
              </a:rPr>
              <a:t>RTFOLIO</a:t>
            </a:r>
          </a:p>
        </p:txBody>
      </p:sp>
      <p:pic>
        <p:nvPicPr>
          <p:cNvPr name="Picture 22" id="22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4699000" y="254000"/>
            <a:ext cx="8102600" cy="927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69900" y="9334500"/>
            <a:ext cx="17335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69900" y="4267200"/>
            <a:ext cx="17335500" cy="44069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950700" y="6464300"/>
            <a:ext cx="30480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620000" y="6464300"/>
            <a:ext cx="3048000" cy="1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276600" y="6464300"/>
            <a:ext cx="3048000" cy="127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952500"/>
            <a:ext cx="17335500" cy="127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4236700" y="7200900"/>
            <a:ext cx="26797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000000"/>
                </a:solidFill>
                <a:latin typeface="Pretendard Regular"/>
              </a:rPr>
              <a:t>About 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236700" y="6527800"/>
            <a:ext cx="25908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자기소개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236700" y="5041900"/>
            <a:ext cx="762000" cy="1422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8000" b="false" i="false" u="none" strike="noStrike" spc="100">
                <a:solidFill>
                  <a:srgbClr val="000000"/>
                </a:solidFill>
                <a:latin typeface="Ostrich Sans Black"/>
              </a:rPr>
              <a:t>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06000" y="7200900"/>
            <a:ext cx="26797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000000"/>
                </a:solidFill>
                <a:latin typeface="Pretendard Regular"/>
              </a:rPr>
              <a:t>Achievements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06000" y="6527800"/>
            <a:ext cx="27178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경력</a:t>
            </a:r>
            <a:r>
              <a:rPr lang="en-US" sz="36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기술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06000" y="5041900"/>
            <a:ext cx="762000" cy="1422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8000" b="false" i="false" u="none" strike="noStrike" spc="100">
                <a:solidFill>
                  <a:srgbClr val="000000"/>
                </a:solidFill>
                <a:latin typeface="Ostrich Sans Black"/>
              </a:rPr>
              <a:t>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575300" y="7200900"/>
            <a:ext cx="28956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000000"/>
                </a:solidFill>
                <a:latin typeface="Pretendard Regular"/>
              </a:rPr>
              <a:t>Skills &amp; Competencies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575300" y="6527800"/>
            <a:ext cx="27178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스킬</a:t>
            </a:r>
            <a:r>
              <a:rPr lang="en-US" sz="36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및</a:t>
            </a:r>
            <a:r>
              <a:rPr lang="en-US" sz="36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역량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575300" y="5041900"/>
            <a:ext cx="762000" cy="1422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8000" b="false" i="false" u="none" strike="noStrike" spc="100">
                <a:solidFill>
                  <a:srgbClr val="000000"/>
                </a:solidFill>
                <a:latin typeface="Ostrich Sans Black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31900" y="7200900"/>
            <a:ext cx="26797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000000"/>
                </a:solidFill>
                <a:latin typeface="Pretendard Regular"/>
              </a:rPr>
              <a:t>Resume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31900" y="6527800"/>
            <a:ext cx="27178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이력사항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31900" y="5041900"/>
            <a:ext cx="762000" cy="1422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8000" b="false" i="false" u="none" strike="noStrike" spc="100">
                <a:solidFill>
                  <a:srgbClr val="000000"/>
                </a:solidFill>
                <a:latin typeface="Ostrich Sans Black"/>
              </a:rPr>
              <a:t>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153400" y="2933700"/>
            <a:ext cx="19812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600" b="false" i="false" u="none" strike="noStrike" spc="100">
                <a:solidFill>
                  <a:srgbClr val="000000"/>
                </a:solidFill>
                <a:ea typeface="Pretendard Medium"/>
              </a:rPr>
              <a:t>목차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762500" y="1270000"/>
            <a:ext cx="87630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0000" b="false" i="false" u="none" strike="noStrike" spc="-100">
                <a:solidFill>
                  <a:srgbClr val="000000"/>
                </a:solidFill>
                <a:latin typeface="Pretendard Bold"/>
              </a:rPr>
              <a:t>CONTENTS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905500" y="9525000"/>
            <a:ext cx="6477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 spc="600">
                <a:solidFill>
                  <a:srgbClr val="000000"/>
                </a:solidFill>
                <a:latin typeface="Pretendard SemiBold"/>
              </a:rPr>
              <a:t>2080 - 2090</a:t>
            </a:r>
          </a:p>
        </p:txBody>
      </p:sp>
      <p:pic>
        <p:nvPicPr>
          <p:cNvPr name="Picture 23" id="23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4699000" y="254000"/>
            <a:ext cx="8102600" cy="927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69900" y="9334500"/>
            <a:ext cx="17335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213600" y="1612900"/>
            <a:ext cx="10604500" cy="7048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10800000">
            <a:off x="7747000" y="6108700"/>
            <a:ext cx="95250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10800000">
            <a:off x="7747000" y="3708400"/>
            <a:ext cx="9525000" cy="1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016000" y="4013200"/>
            <a:ext cx="5397500" cy="53213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952500"/>
            <a:ext cx="17335500" cy="127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845800" y="6667500"/>
            <a:ext cx="64897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광고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기획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1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급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(2000.00)</a:t>
            </a:r>
          </a:p>
          <a:p>
            <a:pPr algn="l" lvl="0" indent="-342900" marL="342900">
              <a:lnSpc>
                <a:spcPct val="1328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공인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외국어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인증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(2000.00)</a:t>
            </a:r>
          </a:p>
          <a:p>
            <a:pPr algn="l" lvl="0" indent="-342900" marL="342900">
              <a:lnSpc>
                <a:spcPct val="1328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온라인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통계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분석사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(2000.00)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31200" y="6642100"/>
            <a:ext cx="27178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자격사항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45800" y="4267200"/>
            <a:ext cx="64897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000000"/>
              </a:buClr>
              <a:buFont typeface="Arial"/>
              <a:buChar char="●"/>
            </a:pP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2000.00~2000.00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미리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기업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마케팅부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인턴</a:t>
            </a:r>
          </a:p>
          <a:p>
            <a:pPr algn="l" lvl="0" indent="-342900" marL="342900">
              <a:lnSpc>
                <a:spcPct val="132800"/>
              </a:lnSpc>
              <a:buClr>
                <a:srgbClr val="000000"/>
              </a:buClr>
              <a:buFont typeface="Arial"/>
              <a:buChar char="●"/>
            </a:pP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2000.00~2000.00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미리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기업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마케팅부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근무</a:t>
            </a:r>
          </a:p>
          <a:p>
            <a:pPr algn="l" lvl="0" indent="-342900" marL="342900">
              <a:lnSpc>
                <a:spcPct val="132800"/>
              </a:lnSpc>
              <a:buClr>
                <a:srgbClr val="000000"/>
              </a:buClr>
              <a:buFont typeface="Arial"/>
              <a:buChar char="●"/>
            </a:pP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2000.00~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현재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미리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연구소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퍼포먼스팀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근무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31200" y="4254500"/>
            <a:ext cx="27178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경력사항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845800" y="2311400"/>
            <a:ext cx="64897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000000"/>
              </a:buClr>
              <a:buFont typeface="Arial"/>
              <a:buChar char="●"/>
            </a:pP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2000.00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미리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외국어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고등학교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졸업</a:t>
            </a:r>
          </a:p>
          <a:p>
            <a:pPr algn="l" lvl="0" indent="-342900" marL="342900">
              <a:lnSpc>
                <a:spcPct val="132800"/>
              </a:lnSpc>
              <a:buClr>
                <a:srgbClr val="000000"/>
              </a:buClr>
              <a:buFont typeface="Arial"/>
              <a:buChar char="●"/>
            </a:pP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2000.00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미리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대학교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경영학과</a:t>
            </a: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false" i="false" u="none" strike="noStrike" spc="100">
                <a:solidFill>
                  <a:srgbClr val="000000"/>
                </a:solidFill>
                <a:ea typeface="Pretendard Regular"/>
              </a:rPr>
              <a:t>졸업</a:t>
            </a:r>
          </a:p>
          <a:p>
            <a:pPr algn="l" lvl="1">
              <a:lnSpc>
                <a:spcPct val="132800"/>
              </a:lnSpc>
            </a:pP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/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331200" y="2298700"/>
            <a:ext cx="27178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학력사항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6000" y="3886200"/>
            <a:ext cx="5130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DCD5C3"/>
                </a:solidFill>
                <a:latin typeface="Pretendard Bold"/>
              </a:rPr>
              <a:t>T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en-US" sz="2000" b="false" i="false" u="none" strike="noStrike" spc="100">
                <a:solidFill>
                  <a:srgbClr val="000000"/>
                </a:solidFill>
                <a:latin typeface="Pretendard Light"/>
              </a:rPr>
              <a:t>010.0000.0000</a:t>
            </a:r>
            <a:r>
              <a:rPr lang="en-US" sz="2000" b="false" i="false" u="none" strike="noStrike" spc="100">
                <a:solidFill>
                  <a:srgbClr val="000000"/>
                </a:solidFill>
                <a:latin typeface="Pretendard Regular"/>
              </a:rPr>
              <a:t>   </a:t>
            </a:r>
            <a:r>
              <a:rPr lang="en-US" sz="2000" b="false" i="false" u="none" strike="noStrike">
                <a:solidFill>
                  <a:srgbClr val="DCD5C3"/>
                </a:solidFill>
                <a:latin typeface="Pretendard Bold"/>
              </a:rPr>
              <a:t>E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en-US" sz="2000" b="false" i="false" u="none" strike="noStrike" spc="100">
                <a:solidFill>
                  <a:srgbClr val="000000"/>
                </a:solidFill>
                <a:latin typeface="Pretendard Light"/>
              </a:rPr>
              <a:t>0000@miridih.com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6000" y="3136900"/>
            <a:ext cx="3378200" cy="673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800" b="false" i="false" u="none" strike="noStrike" spc="100">
                <a:solidFill>
                  <a:srgbClr val="000000"/>
                </a:solidFill>
                <a:ea typeface="Pretendard SemiBold"/>
              </a:rPr>
              <a:t>김미리</a:t>
            </a:r>
            <a:r>
              <a:rPr lang="en-US" sz="3800" b="false" i="false" u="none" strike="noStrike" spc="10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en-US" sz="2600" b="false" i="false" u="none" strike="noStrike">
                <a:solidFill>
                  <a:srgbClr val="000000"/>
                </a:solidFill>
                <a:latin typeface="Pretendard Medium"/>
              </a:rPr>
              <a:t>1900.00.00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16000" y="1270000"/>
            <a:ext cx="56388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0000" b="false" i="false" u="none" strike="noStrike" spc="-100">
                <a:solidFill>
                  <a:srgbClr val="000000"/>
                </a:solidFill>
                <a:latin typeface="Pretendard Bold"/>
              </a:rPr>
              <a:t>RESUME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57200" y="9423400"/>
            <a:ext cx="4432300" cy="215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1200" b="false" i="false" u="none" strike="noStrike">
                <a:solidFill>
                  <a:srgbClr val="000000"/>
                </a:solidFill>
                <a:latin typeface="Pretendard ExtraLight"/>
              </a:rPr>
              <a:t>* </a:t>
            </a:r>
            <a:r>
              <a:rPr lang="ko-KR" sz="1200" b="false" i="false" u="none" strike="noStrike">
                <a:solidFill>
                  <a:srgbClr val="000000"/>
                </a:solidFill>
                <a:ea typeface="Pretendard ExtraLight"/>
              </a:rPr>
              <a:t>페이지</a:t>
            </a:r>
            <a:r>
              <a:rPr lang="en-US" sz="1200" b="false" i="false" u="none" strike="noStrike">
                <a:solidFill>
                  <a:srgbClr val="000000"/>
                </a:solidFill>
                <a:latin typeface="Pretendard ExtraLight"/>
              </a:rPr>
              <a:t> </a:t>
            </a:r>
            <a:r>
              <a:rPr lang="ko-KR" sz="1200" b="false" i="false" u="none" strike="noStrike">
                <a:solidFill>
                  <a:srgbClr val="000000"/>
                </a:solidFill>
                <a:ea typeface="Pretendard ExtraLight"/>
              </a:rPr>
              <a:t>내</a:t>
            </a:r>
            <a:r>
              <a:rPr lang="en-US" sz="1200" b="false" i="false" u="none" strike="noStrike">
                <a:solidFill>
                  <a:srgbClr val="000000"/>
                </a:solidFill>
                <a:latin typeface="Pretendard ExtraLight"/>
              </a:rPr>
              <a:t> </a:t>
            </a:r>
            <a:r>
              <a:rPr lang="ko-KR" sz="1200" b="false" i="false" u="none" strike="noStrike">
                <a:solidFill>
                  <a:srgbClr val="000000"/>
                </a:solidFill>
                <a:ea typeface="Pretendard ExtraLight"/>
              </a:rPr>
              <a:t>인물</a:t>
            </a:r>
            <a:r>
              <a:rPr lang="en-US" sz="1200" b="false" i="false" u="none" strike="noStrike">
                <a:solidFill>
                  <a:srgbClr val="000000"/>
                </a:solidFill>
                <a:latin typeface="Pretendard ExtraLight"/>
              </a:rPr>
              <a:t> </a:t>
            </a:r>
            <a:r>
              <a:rPr lang="ko-KR" sz="1200" b="false" i="false" u="none" strike="noStrike">
                <a:solidFill>
                  <a:srgbClr val="000000"/>
                </a:solidFill>
                <a:ea typeface="Pretendard ExtraLight"/>
              </a:rPr>
              <a:t>사진은</a:t>
            </a:r>
            <a:r>
              <a:rPr lang="en-US" sz="1200" b="false" i="false" u="none" strike="noStrike">
                <a:solidFill>
                  <a:srgbClr val="000000"/>
                </a:solidFill>
                <a:latin typeface="Pretendard ExtraLight"/>
              </a:rPr>
              <a:t> </a:t>
            </a:r>
            <a:r>
              <a:rPr lang="ko-KR" sz="1200" b="false" i="false" u="none" strike="noStrike">
                <a:solidFill>
                  <a:srgbClr val="000000"/>
                </a:solidFill>
                <a:ea typeface="Pretendard ExtraLight"/>
              </a:rPr>
              <a:t>샘플이미지</a:t>
            </a:r>
            <a:r>
              <a:rPr lang="en-US" sz="1200" b="false" i="false" u="none" strike="noStrike">
                <a:solidFill>
                  <a:srgbClr val="000000"/>
                </a:solidFill>
                <a:latin typeface="Pretendard ExtraLight"/>
              </a:rPr>
              <a:t> </a:t>
            </a:r>
            <a:r>
              <a:rPr lang="ko-KR" sz="1200" b="false" i="false" u="none" strike="noStrike">
                <a:solidFill>
                  <a:srgbClr val="000000"/>
                </a:solidFill>
                <a:ea typeface="Pretendard ExtraLight"/>
              </a:rPr>
              <a:t>입니다</a:t>
            </a:r>
            <a:r>
              <a:rPr lang="en-US" sz="1200" b="false" i="false" u="none" strike="noStrike">
                <a:solidFill>
                  <a:srgbClr val="000000"/>
                </a:solidFill>
                <a:latin typeface="Pretendard ExtraLight"/>
              </a:rPr>
              <a:t>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905500" y="9525000"/>
            <a:ext cx="6477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 spc="600">
                <a:solidFill>
                  <a:srgbClr val="000000"/>
                </a:solidFill>
                <a:latin typeface="Pretendard SemiBold"/>
              </a:rPr>
              <a:t>2080 - 2090</a:t>
            </a:r>
          </a:p>
        </p:txBody>
      </p:sp>
      <p:pic>
        <p:nvPicPr>
          <p:cNvPr name="Picture 19" id="1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4699000" y="254000"/>
            <a:ext cx="8102600" cy="927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69900" y="9334500"/>
            <a:ext cx="17335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232900" y="3238500"/>
            <a:ext cx="8572500" cy="54229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5671800" y="5727700"/>
            <a:ext cx="1435100" cy="1625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766800" y="5727700"/>
            <a:ext cx="1435100" cy="16256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849100" y="5727700"/>
            <a:ext cx="1435100" cy="16256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944100" y="5727700"/>
            <a:ext cx="1435100" cy="16256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-10800000">
            <a:off x="9563100" y="5029200"/>
            <a:ext cx="7912100" cy="127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469900" y="3238500"/>
            <a:ext cx="8572500" cy="54356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-10800000">
            <a:off x="1041400" y="6781800"/>
            <a:ext cx="7429500" cy="127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3289300" y="6781800"/>
            <a:ext cx="2959100" cy="127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11"/>
          <a:stretch>
            <a:fillRect/>
          </a:stretch>
        </p:blipFill>
        <p:spPr>
          <a:xfrm rot="0">
            <a:off x="5054600" y="7061200"/>
            <a:ext cx="1143000" cy="11430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 rot="0">
            <a:off x="1308100" y="7061200"/>
            <a:ext cx="1143000" cy="11430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3"/>
          <a:stretch>
            <a:fillRect/>
          </a:stretch>
        </p:blipFill>
        <p:spPr>
          <a:xfrm rot="0">
            <a:off x="5054600" y="5372100"/>
            <a:ext cx="1143000" cy="11430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4"/>
          <a:stretch>
            <a:fillRect/>
          </a:stretch>
        </p:blipFill>
        <p:spPr>
          <a:xfrm rot="0">
            <a:off x="1308100" y="5372100"/>
            <a:ext cx="1143000" cy="11430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-10800000">
            <a:off x="812800" y="5029200"/>
            <a:ext cx="7912100" cy="12700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952500"/>
            <a:ext cx="17335500" cy="12700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5905500" y="9525000"/>
            <a:ext cx="6477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 spc="600">
                <a:solidFill>
                  <a:srgbClr val="000000"/>
                </a:solidFill>
                <a:latin typeface="Pretendard SemiBold"/>
              </a:rPr>
              <a:t>2080 - 2090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976600" y="6299200"/>
            <a:ext cx="8128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Bold"/>
              </a:rPr>
              <a:t>90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Medium"/>
              </a:rPr>
              <a:t>%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836900" y="7391400"/>
            <a:ext cx="10795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Pretendard Medium"/>
              </a:rPr>
              <a:t>포용력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071600" y="6299200"/>
            <a:ext cx="8128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Bold"/>
              </a:rPr>
              <a:t>70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Medium"/>
              </a:rPr>
              <a:t>%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931900" y="7391400"/>
            <a:ext cx="10795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Pretendard Medium"/>
              </a:rPr>
              <a:t>설득력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66600" y="6299200"/>
            <a:ext cx="8128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Bold"/>
              </a:rPr>
              <a:t>80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Medium"/>
              </a:rPr>
              <a:t>%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026900" y="7391400"/>
            <a:ext cx="10795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Pretendard Medium"/>
              </a:rPr>
              <a:t>기획력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48900" y="6299200"/>
            <a:ext cx="8128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Bold"/>
              </a:rPr>
              <a:t>70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Medium"/>
              </a:rPr>
              <a:t>%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109200" y="7391400"/>
            <a:ext cx="10795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Pretendard Medium"/>
              </a:rPr>
              <a:t>분석력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509500" y="3606800"/>
            <a:ext cx="46736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각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프로젝트마다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본인의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역할과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기여도를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자세히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작성하고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,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문제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해결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능력과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창의성을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발휘한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사례를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포함하세요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. 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906000" y="4241800"/>
            <a:ext cx="20193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Competencies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906000" y="3568700"/>
            <a:ext cx="2413000" cy="723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강점</a:t>
            </a:r>
            <a:r>
              <a:rPr lang="en-US" sz="40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역량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350000" y="7594600"/>
            <a:ext cx="21590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400" b="false" i="false" u="none" strike="noStrike" spc="200">
                <a:solidFill>
                  <a:srgbClr val="000000"/>
                </a:solidFill>
                <a:ea typeface="Pretendard Medium"/>
              </a:rPr>
              <a:t>■■■</a:t>
            </a:r>
            <a:r>
              <a:rPr lang="en-US" sz="2400" b="false" i="false" u="none" strike="noStrike" spc="200">
                <a:solidFill>
                  <a:srgbClr val="F7F5F0"/>
                </a:solidFill>
                <a:ea typeface="Pretendard Medium"/>
              </a:rPr>
              <a:t>■■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350000" y="7175500"/>
            <a:ext cx="1752600" cy="381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Medium"/>
              </a:rPr>
              <a:t>XD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603500" y="7594600"/>
            <a:ext cx="21590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400" b="false" i="false" u="none" strike="noStrike" spc="200">
                <a:solidFill>
                  <a:srgbClr val="000000"/>
                </a:solidFill>
                <a:ea typeface="Pretendard Medium"/>
              </a:rPr>
              <a:t>■■■■</a:t>
            </a:r>
            <a:r>
              <a:rPr lang="en-US" sz="2400" b="false" i="false" u="none" strike="noStrike" spc="200">
                <a:solidFill>
                  <a:srgbClr val="F7F5F0"/>
                </a:solidFill>
                <a:ea typeface="Pretendard Medium"/>
              </a:rPr>
              <a:t>■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603500" y="7137400"/>
            <a:ext cx="17526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Medium"/>
              </a:rPr>
              <a:t>InDesign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350000" y="5905500"/>
            <a:ext cx="21590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 spc="200">
                <a:solidFill>
                  <a:srgbClr val="000000"/>
                </a:solidFill>
                <a:ea typeface="Pretendard Medium"/>
              </a:rPr>
              <a:t>■■■■</a:t>
            </a:r>
            <a:r>
              <a:rPr lang="en-US" sz="2500" b="false" i="false" u="none" strike="noStrike" spc="200">
                <a:solidFill>
                  <a:srgbClr val="F7F5F0"/>
                </a:solidFill>
                <a:ea typeface="Pretendard Medium"/>
              </a:rPr>
              <a:t>■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350000" y="5448300"/>
            <a:ext cx="21209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Medium"/>
              </a:rPr>
              <a:t>Illustrator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616200" y="5905500"/>
            <a:ext cx="21590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 spc="200">
                <a:solidFill>
                  <a:srgbClr val="000000"/>
                </a:solidFill>
                <a:ea typeface="Pretendard Medium"/>
              </a:rPr>
              <a:t>■■■■■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616200" y="5461000"/>
            <a:ext cx="17526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Medium"/>
              </a:rPr>
              <a:t>Photoshop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3746500" y="3606800"/>
            <a:ext cx="46736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여기에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보유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스킬과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강점에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대해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설명해주세요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본인이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가진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스킬과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강점이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어떻게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프로젝트와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성과에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기여했는지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구체적으로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설명하세요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143000" y="4241800"/>
            <a:ext cx="19304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 spc="100">
                <a:solidFill>
                  <a:srgbClr val="000000"/>
                </a:solidFill>
                <a:latin typeface="Pretendard Regular"/>
              </a:rPr>
              <a:t>Skills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43000" y="3568700"/>
            <a:ext cx="24130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보유</a:t>
            </a:r>
            <a:r>
              <a:rPr lang="en-US" sz="40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스킬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596900" y="1270000"/>
            <a:ext cx="170942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0000" b="false" i="false" u="none" strike="noStrike" spc="-100">
                <a:solidFill>
                  <a:srgbClr val="000000"/>
                </a:solidFill>
                <a:latin typeface="Pretendard Bold"/>
              </a:rPr>
              <a:t>SKILLS &amp; COMPETENCIES</a:t>
            </a:r>
          </a:p>
        </p:txBody>
      </p:sp>
      <p:pic>
        <p:nvPicPr>
          <p:cNvPr name="Picture 42" id="42"/>
          <p:cNvPicPr>
            <a:picLocks noChangeAspect="true"/>
          </p:cNvPicPr>
          <p:nvPr/>
        </p:nvPicPr>
        <p:blipFill>
          <a:blip r:embed="rId15"/>
          <a:stretch>
            <a:fillRect/>
          </a:stretch>
        </p:blipFill>
        <p:spPr>
          <a:xfrm rot="0">
            <a:off x="4699000" y="254000"/>
            <a:ext cx="8102600" cy="927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69900" y="9334500"/>
            <a:ext cx="17335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525500" y="5143500"/>
            <a:ext cx="4279900" cy="35179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5473700" y="5143500"/>
            <a:ext cx="7912100" cy="35179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469900" y="5143500"/>
            <a:ext cx="4864100" cy="35179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531600" y="1447800"/>
            <a:ext cx="6286500" cy="34036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952500"/>
            <a:ext cx="17335500" cy="127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2242800" y="3873500"/>
            <a:ext cx="16510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6950"/>
              </a:lnSpc>
            </a:pP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사용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기술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931900" y="3873500"/>
            <a:ext cx="31750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6950"/>
              </a:lnSpc>
            </a:pPr>
            <a:r>
              <a:rPr lang="ko-KR" sz="2400" b="false" i="false" u="none" strike="noStrike">
                <a:solidFill>
                  <a:srgbClr val="000000"/>
                </a:solidFill>
                <a:ea typeface="Pretendard Light"/>
              </a:rPr>
              <a:t>사용한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Light"/>
              </a:rPr>
              <a:t>기술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Light"/>
              </a:rPr>
              <a:t>,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Light"/>
              </a:rPr>
              <a:t>기술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Light"/>
              </a:rPr>
              <a:t>2,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Light"/>
              </a:rPr>
              <a:t>기술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Light"/>
              </a:rPr>
              <a:t>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931900" y="3314700"/>
            <a:ext cx="30734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6950"/>
              </a:lnSpc>
            </a:pPr>
            <a:r>
              <a:rPr lang="ko-KR" sz="2400" b="false" i="false" u="none" strike="noStrike">
                <a:solidFill>
                  <a:srgbClr val="000000"/>
                </a:solidFill>
                <a:ea typeface="Pretendard Light"/>
              </a:rPr>
              <a:t>채널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Light"/>
              </a:rPr>
              <a:t>이름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242800" y="3314700"/>
            <a:ext cx="16891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6950"/>
              </a:lnSpc>
            </a:pP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업로드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채널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931900" y="2768600"/>
            <a:ext cx="30734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6950"/>
              </a:lnSpc>
            </a:pPr>
            <a:r>
              <a:rPr lang="ko-KR" sz="2400" b="false" i="false" u="none" strike="noStrike">
                <a:solidFill>
                  <a:srgbClr val="000000"/>
                </a:solidFill>
                <a:ea typeface="Pretendard Light"/>
              </a:rPr>
              <a:t>브랜드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Light"/>
              </a:rPr>
              <a:t>이름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242800" y="2768600"/>
            <a:ext cx="16891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6950"/>
              </a:lnSpc>
            </a:pP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브랜드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SemiBold"/>
              </a:rPr>
              <a:t> 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242800" y="1892300"/>
            <a:ext cx="2717800" cy="64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프로젝트</a:t>
            </a:r>
            <a:r>
              <a:rPr lang="en-US" sz="36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600" b="false" i="false" u="none" strike="noStrike">
                <a:solidFill>
                  <a:srgbClr val="000000"/>
                </a:solidFill>
                <a:ea typeface="Pretendard SemiBold"/>
              </a:rPr>
              <a:t>명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25500" y="3251200"/>
            <a:ext cx="86360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참여한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주요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프로젝트의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결과물을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간략하게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입력하세요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프로젝트의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정성적인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내용과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결과의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정량적인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수치를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적어주는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것이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좋습니다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얼마나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효율이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올랐는지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숫자로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보여주면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더욱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깔끔합니다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25500" y="1282700"/>
            <a:ext cx="104140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0000" b="false" i="false" u="none" strike="noStrike" spc="-100">
                <a:solidFill>
                  <a:srgbClr val="000000"/>
                </a:solidFill>
                <a:latin typeface="Pretendard Bold"/>
              </a:rPr>
              <a:t>ACHIEVEMENTS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905500" y="9525000"/>
            <a:ext cx="6477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 spc="600">
                <a:solidFill>
                  <a:srgbClr val="000000"/>
                </a:solidFill>
                <a:latin typeface="Pretendard SemiBold"/>
              </a:rPr>
              <a:t>2080 - 2090</a:t>
            </a:r>
          </a:p>
        </p:txBody>
      </p:sp>
      <p:pic>
        <p:nvPicPr>
          <p:cNvPr name="Picture 18" id="18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4699000" y="254000"/>
            <a:ext cx="8102600" cy="927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69900" y="9334500"/>
            <a:ext cx="17335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2166600" y="3517900"/>
            <a:ext cx="5651500" cy="5143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324600" y="3517900"/>
            <a:ext cx="5651500" cy="5143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69900" y="3517900"/>
            <a:ext cx="5651500" cy="51435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10800000">
            <a:off x="12560300" y="5626100"/>
            <a:ext cx="4864100" cy="127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10800000">
            <a:off x="6718300" y="5626100"/>
            <a:ext cx="4864100" cy="127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10800000">
            <a:off x="876300" y="5626100"/>
            <a:ext cx="4864100" cy="127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952500"/>
            <a:ext cx="17335500" cy="127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5905500" y="9525000"/>
            <a:ext cx="6477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 spc="600">
                <a:solidFill>
                  <a:srgbClr val="000000"/>
                </a:solidFill>
                <a:latin typeface="Pretendard SemiBold"/>
              </a:rPr>
              <a:t>2080 - 2090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725400" y="5956300"/>
            <a:ext cx="4584700" cy="2184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경력을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기술할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때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주의해야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할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점은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,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단순히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사실을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나열해서는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안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된다는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것입니다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프로젝트에서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사용한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기술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,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개인적으로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느낀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점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,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성장한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점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,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발전해야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할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부분들을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적어주면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더욱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풍성해집니다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62000" y="3975100"/>
            <a:ext cx="3898900" cy="1358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핵심</a:t>
            </a:r>
            <a:r>
              <a:rPr lang="en-US" sz="40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역량을</a:t>
            </a:r>
          </a:p>
          <a:p>
            <a:pPr algn="l" lvl="0">
              <a:lnSpc>
                <a:spcPct val="107899"/>
              </a:lnSpc>
            </a:pP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입력해</a:t>
            </a:r>
            <a:r>
              <a:rPr lang="en-US" sz="40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주세요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420600" y="3594100"/>
            <a:ext cx="8636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0" b="false" i="false" u="none" strike="noStrike" spc="200">
                <a:solidFill>
                  <a:srgbClr val="FFFFFF"/>
                </a:solidFill>
                <a:latin typeface="Ostrich Sans Black"/>
              </a:rPr>
              <a:t>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83400" y="5956300"/>
            <a:ext cx="4584700" cy="2184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나를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나타낼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수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있는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슬로건을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만들어보세요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또한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슬로건과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부합하는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경험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3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가지를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뽑아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설명해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보세요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스토리화된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나의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경험은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면접관에게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좋은이미지를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심어줄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수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있습니다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620000" y="3975100"/>
            <a:ext cx="3898900" cy="1358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퍼스널</a:t>
            </a:r>
            <a:r>
              <a:rPr lang="en-US" sz="40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브랜딩</a:t>
            </a:r>
          </a:p>
          <a:p>
            <a:pPr algn="l" lvl="0">
              <a:lnSpc>
                <a:spcPct val="107899"/>
              </a:lnSpc>
            </a:pP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스토어</a:t>
            </a:r>
            <a:r>
              <a:rPr lang="en-US" sz="40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운영</a:t>
            </a:r>
            <a:r>
              <a:rPr lang="en-US" sz="40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경험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565900" y="3594100"/>
            <a:ext cx="8636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0" b="false" i="false" u="none" strike="noStrike" spc="200">
                <a:solidFill>
                  <a:srgbClr val="FFFFFF"/>
                </a:solidFill>
                <a:latin typeface="Ostrich Sans Black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41400" y="5956300"/>
            <a:ext cx="4584700" cy="2184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자기소개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회사에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보여주고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싶은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페르소나를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만들어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보세요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페르소나에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맞춰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나의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이야기를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스토리화해보세요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나를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설명하는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것이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훨씬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쉬워질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것입니다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다만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너무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자세하면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지루해질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수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있습니다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51000" y="3975100"/>
            <a:ext cx="3898900" cy="1358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프로젝트</a:t>
            </a:r>
            <a:r>
              <a:rPr lang="en-US" sz="4000" b="false" i="false" u="none" strike="noStrike" spc="100">
                <a:solidFill>
                  <a:srgbClr val="000000"/>
                </a:solidFill>
                <a:latin typeface="Pretendard Bold"/>
              </a:rPr>
              <a:t> </a:t>
            </a: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리더로서</a:t>
            </a:r>
          </a:p>
          <a:p>
            <a:pPr algn="l" lvl="0">
              <a:lnSpc>
                <a:spcPct val="107899"/>
              </a:lnSpc>
            </a:pP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업무</a:t>
            </a:r>
            <a:r>
              <a:rPr lang="en-US" sz="40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수행</a:t>
            </a:r>
            <a:r>
              <a:rPr lang="en-US" sz="4000" b="false" i="false" u="none" strike="noStrike" spc="100">
                <a:solidFill>
                  <a:srgbClr val="000000"/>
                </a:solidFill>
                <a:latin typeface="Pretendard Bold"/>
              </a:rPr>
              <a:t> </a:t>
            </a:r>
            <a:r>
              <a:rPr lang="ko-KR" sz="4000" b="false" i="false" u="none" strike="noStrike" spc="100">
                <a:solidFill>
                  <a:srgbClr val="000000"/>
                </a:solidFill>
                <a:ea typeface="Pretendard Bold"/>
              </a:rPr>
              <a:t>경험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09600" y="3594100"/>
            <a:ext cx="8636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2000" b="false" i="false" u="none" strike="noStrike" spc="200">
                <a:solidFill>
                  <a:srgbClr val="FFFFFF"/>
                </a:solidFill>
                <a:latin typeface="Ostrich Sans Black"/>
              </a:rPr>
              <a:t>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762500" y="1270000"/>
            <a:ext cx="87630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0000" b="false" i="false" u="none" strike="noStrike" spc="-100">
                <a:solidFill>
                  <a:srgbClr val="000000"/>
                </a:solidFill>
                <a:latin typeface="Pretendard Bold"/>
              </a:rPr>
              <a:t>ABOUT ME</a:t>
            </a:r>
          </a:p>
        </p:txBody>
      </p:sp>
      <p:pic>
        <p:nvPicPr>
          <p:cNvPr name="Picture 21" id="21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4699000" y="254000"/>
            <a:ext cx="8102600" cy="927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69900" y="9334500"/>
            <a:ext cx="173355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69900" y="7035800"/>
            <a:ext cx="17335500" cy="16383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274800" y="7658100"/>
            <a:ext cx="419100" cy="4191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4376400" y="7747000"/>
            <a:ext cx="215900" cy="21590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350500" y="7645400"/>
            <a:ext cx="419100" cy="4191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0452100" y="7785100"/>
            <a:ext cx="215900" cy="152400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6819900" y="7632700"/>
            <a:ext cx="419100" cy="4191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6921500" y="7747000"/>
            <a:ext cx="203200" cy="1905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3937000" y="7848600"/>
            <a:ext cx="1079500" cy="127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2600" y="952500"/>
            <a:ext cx="17335500" cy="12700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4833600" y="7607300"/>
            <a:ext cx="33401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 spc="100">
                <a:solidFill>
                  <a:srgbClr val="000000"/>
                </a:solidFill>
                <a:latin typeface="Pretendard Regular"/>
              </a:rPr>
              <a:t>@miricanvas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909300" y="7620000"/>
            <a:ext cx="33401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 spc="100">
                <a:solidFill>
                  <a:srgbClr val="000000"/>
                </a:solidFill>
                <a:latin typeface="Pretendard Regular"/>
              </a:rPr>
              <a:t>0000@miridih.com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378700" y="7620000"/>
            <a:ext cx="30226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500" b="false" i="false" u="none" strike="noStrike" spc="100">
                <a:solidFill>
                  <a:srgbClr val="000000"/>
                </a:solidFill>
                <a:latin typeface="Pretendard Regular"/>
              </a:rPr>
              <a:t>010-0000-0000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73200" y="7556500"/>
            <a:ext cx="2451100" cy="571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0350"/>
              </a:lnSpc>
            </a:pPr>
            <a:r>
              <a:rPr lang="en-US" sz="3200" b="false" i="false" u="none" strike="noStrike">
                <a:solidFill>
                  <a:srgbClr val="000000"/>
                </a:solidFill>
                <a:latin typeface="Pretendard SemiBold"/>
              </a:rPr>
              <a:t>CONTACT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398500" y="3949700"/>
            <a:ext cx="3505200" cy="2032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0350"/>
              </a:lnSpc>
            </a:pPr>
            <a:r>
              <a:rPr lang="ko-KR" sz="5600" b="false" i="false" u="none" strike="noStrike" spc="100">
                <a:solidFill>
                  <a:srgbClr val="000000"/>
                </a:solidFill>
                <a:ea typeface="Pretendard SemiBold"/>
              </a:rPr>
              <a:t>읽어주셔서</a:t>
            </a:r>
          </a:p>
          <a:p>
            <a:pPr algn="l" lvl="0">
              <a:lnSpc>
                <a:spcPct val="120350"/>
              </a:lnSpc>
            </a:pPr>
            <a:r>
              <a:rPr lang="ko-KR" sz="5600" b="false" i="false" u="none" strike="noStrike" spc="100">
                <a:solidFill>
                  <a:srgbClr val="000000"/>
                </a:solidFill>
                <a:ea typeface="Pretendard SemiBold"/>
              </a:rPr>
              <a:t>감사합니다</a:t>
            </a:r>
            <a:r>
              <a:rPr lang="en-US" sz="5600" b="false" i="false" u="none" strike="noStrike" spc="100">
                <a:solidFill>
                  <a:srgbClr val="000000"/>
                </a:solidFill>
                <a:latin typeface="Pretendard SemiBold"/>
              </a:rPr>
              <a:t>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35000" y="1104900"/>
            <a:ext cx="7886700" cy="5295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87149"/>
              </a:lnSpc>
            </a:pPr>
            <a:r>
              <a:rPr lang="en-US" sz="17000" b="false" i="false" u="none" strike="noStrike" spc="-200">
                <a:solidFill>
                  <a:srgbClr val="000000"/>
                </a:solidFill>
                <a:latin typeface="Pretendard Bold"/>
              </a:rPr>
              <a:t>THANK Y</a:t>
            </a:r>
            <a:r>
              <a:rPr lang="en-US" sz="17000" b="false" i="false" u="none" strike="noStrike" spc="-200">
                <a:solidFill>
                  <a:srgbClr val="DCD5C3"/>
                </a:solidFill>
                <a:latin typeface="Pretendard Bold"/>
              </a:rPr>
              <a:t>O</a:t>
            </a:r>
            <a:r>
              <a:rPr lang="en-US" sz="17000" b="false" i="false" u="none" strike="noStrike" spc="-200">
                <a:solidFill>
                  <a:srgbClr val="000000"/>
                </a:solidFill>
                <a:latin typeface="Pretendard Bold"/>
              </a:rPr>
              <a:t>U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905500" y="9525000"/>
            <a:ext cx="6477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 spc="600">
                <a:solidFill>
                  <a:srgbClr val="000000"/>
                </a:solidFill>
                <a:latin typeface="Pretendard SemiBold"/>
              </a:rPr>
              <a:t>2080 - 2090</a:t>
            </a:r>
          </a:p>
        </p:txBody>
      </p:sp>
      <p:pic>
        <p:nvPicPr>
          <p:cNvPr name="Picture 22" id="22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4699000" y="254000"/>
            <a:ext cx="8102600" cy="9271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